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1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7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1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4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6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9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8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0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7A2BC4-5285-4A3A-8226-C732D38F6B98}" type="datetimeFigureOut">
              <a:rPr lang="en-US" smtClean="0"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B87B4BE-BFEF-4140-AC7E-FEBA72615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099b8e15-744f-452a-8140-f548473fdd5c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cid:aac68529-183c-4ed7-b897-e6a9076ebae2" TargetMode="Externa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5E72-5880-4292-BB64-9788B15F2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146048"/>
            <a:ext cx="7315200" cy="325526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Navasakam Grievance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69B44-9FC3-4895-8ADA-4D9DF7707B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Gram -Ward Sachivalayam </a:t>
            </a:r>
          </a:p>
        </p:txBody>
      </p:sp>
    </p:spTree>
    <p:extLst>
      <p:ext uri="{BB962C8B-B14F-4D97-AF65-F5344CB8AC3E}">
        <p14:creationId xmlns:p14="http://schemas.microsoft.com/office/powerpoint/2010/main" val="118772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206E8-D019-443F-926E-686276A8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Grievance Application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6959E-AD30-4B8C-8E1E-39FD8CC4812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6150" y="552451"/>
            <a:ext cx="8172450" cy="287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A3FEA67-8AA6-47B9-8E12-48039C4FDC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150" y="3570923"/>
            <a:ext cx="8172450" cy="306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30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E8A3-7736-443D-9045-AD122B0BF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Grievance Service Request Application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AC7E39-8100-49E0-BF6B-8C37E19A85EB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520" y="619125"/>
            <a:ext cx="8190230" cy="3595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6F74BD-254E-4CA1-A482-48857BFD6FC8}"/>
              </a:ext>
            </a:extLst>
          </p:cNvPr>
          <p:cNvPicPr/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1" t="18339" r="29045" b="18684"/>
          <a:stretch>
            <a:fillRect/>
          </a:stretch>
        </p:blipFill>
        <p:spPr bwMode="auto">
          <a:xfrm>
            <a:off x="6486524" y="4286250"/>
            <a:ext cx="2947481" cy="195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74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E1F43-F761-458F-858E-023AE75B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Grievance Status </a:t>
            </a:r>
            <a:br>
              <a:rPr lang="en-US" dirty="0"/>
            </a:b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1ABFD57-261F-43F8-B427-8112260C0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1329" y="1935828"/>
            <a:ext cx="8329672" cy="2719644"/>
          </a:xfrm>
        </p:spPr>
      </p:pic>
    </p:spTree>
    <p:extLst>
      <p:ext uri="{BB962C8B-B14F-4D97-AF65-F5344CB8AC3E}">
        <p14:creationId xmlns:p14="http://schemas.microsoft.com/office/powerpoint/2010/main" val="1303317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C565-D51A-4D16-9061-3228E9B0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Questions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08D30-1E55-4595-BB94-1406E8342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Any Questions ….</a:t>
            </a:r>
          </a:p>
        </p:txBody>
      </p:sp>
    </p:spTree>
    <p:extLst>
      <p:ext uri="{BB962C8B-B14F-4D97-AF65-F5344CB8AC3E}">
        <p14:creationId xmlns:p14="http://schemas.microsoft.com/office/powerpoint/2010/main" val="139915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060EF-30DF-4438-ADFF-EE45F527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Navasakam Grievance Management </a:t>
            </a:r>
            <a:br>
              <a:rPr lang="en-US" sz="3200" b="1" dirty="0">
                <a:latin typeface="Georgia" panose="02040502050405020303" pitchFamily="18" charset="0"/>
              </a:rPr>
            </a:br>
            <a:br>
              <a:rPr lang="en-US" sz="3200" b="1" dirty="0">
                <a:latin typeface="Georgia" panose="02040502050405020303" pitchFamily="18" charset="0"/>
              </a:rPr>
            </a:br>
            <a:r>
              <a:rPr lang="en-US" sz="2400" b="1" dirty="0">
                <a:latin typeface="Georgia" panose="02040502050405020303" pitchFamily="18" charset="0"/>
              </a:rPr>
              <a:t>Contents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38EF8-BC1F-4495-A4D1-A810E4BC0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Six Step Parameters </a:t>
            </a:r>
          </a:p>
          <a:p>
            <a:r>
              <a:rPr lang="en-US" dirty="0">
                <a:latin typeface="Georgia" panose="02040502050405020303" pitchFamily="18" charset="0"/>
              </a:rPr>
              <a:t>List of Grievances Categories</a:t>
            </a:r>
          </a:p>
          <a:p>
            <a:r>
              <a:rPr lang="en-US" dirty="0">
                <a:latin typeface="Georgia" panose="02040502050405020303" pitchFamily="18" charset="0"/>
              </a:rPr>
              <a:t>Workflow of Grievance Management </a:t>
            </a:r>
          </a:p>
          <a:p>
            <a:r>
              <a:rPr lang="en-US" dirty="0">
                <a:latin typeface="Georgia" panose="02040502050405020303" pitchFamily="18" charset="0"/>
              </a:rPr>
              <a:t>Different Modules in the portal </a:t>
            </a:r>
          </a:p>
          <a:p>
            <a:r>
              <a:rPr lang="en-US">
                <a:latin typeface="Georgia" panose="02040502050405020303" pitchFamily="18" charset="0"/>
              </a:rPr>
              <a:t>Q/A</a:t>
            </a:r>
            <a:endParaRPr lang="en-US" dirty="0">
              <a:latin typeface="Georgia" panose="02040502050405020303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4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7DA7F-8CBC-4F71-95F9-462CBE41A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75" y="-18811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Six Step Parameters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47308D-B0F5-4696-A738-26252050CA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380216"/>
              </p:ext>
            </p:extLst>
          </p:nvPr>
        </p:nvGraphicFramePr>
        <p:xfrm>
          <a:off x="244475" y="1067552"/>
          <a:ext cx="11509375" cy="5370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448">
                  <a:extLst>
                    <a:ext uri="{9D8B030D-6E8A-4147-A177-3AD203B41FA5}">
                      <a16:colId xmlns:a16="http://schemas.microsoft.com/office/drawing/2014/main" val="3705967334"/>
                    </a:ext>
                  </a:extLst>
                </a:gridCol>
                <a:gridCol w="1949695">
                  <a:extLst>
                    <a:ext uri="{9D8B030D-6E8A-4147-A177-3AD203B41FA5}">
                      <a16:colId xmlns:a16="http://schemas.microsoft.com/office/drawing/2014/main" val="2981614481"/>
                    </a:ext>
                  </a:extLst>
                </a:gridCol>
                <a:gridCol w="7021694">
                  <a:extLst>
                    <a:ext uri="{9D8B030D-6E8A-4147-A177-3AD203B41FA5}">
                      <a16:colId xmlns:a16="http://schemas.microsoft.com/office/drawing/2014/main" val="3672672832"/>
                    </a:ext>
                  </a:extLst>
                </a:gridCol>
                <a:gridCol w="2119538">
                  <a:extLst>
                    <a:ext uri="{9D8B030D-6E8A-4147-A177-3AD203B41FA5}">
                      <a16:colId xmlns:a16="http://schemas.microsoft.com/office/drawing/2014/main" val="3846087914"/>
                    </a:ext>
                  </a:extLst>
                </a:gridCol>
              </a:tblGrid>
              <a:tr h="428227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#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Parameter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Eligibility under the Parameter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Name of Department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2783923464"/>
                  </a:ext>
                </a:extLst>
              </a:tr>
              <a:tr h="61811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Landholding of the family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Land holding of the family should be less than 3.00 acres of wet (or) 10.00 acres of dry (or) 10.00 acres of both wet and dry land together OR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The extent of land as prescribed by the respective departments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Revenue 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1545445060"/>
                  </a:ext>
                </a:extLst>
              </a:tr>
              <a:tr h="53358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Property in municipal area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Family in municipal areas who owns house in less than 1000 sq. ft. site area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MAUD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1477154535"/>
                  </a:ext>
                </a:extLst>
              </a:tr>
              <a:tr h="53358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Electricity Consumption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Monthly electricity consumption of a family dwelling unit (own/rent) should be less than 300 units per month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AP TRANSCO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3912800813"/>
                  </a:ext>
                </a:extLst>
              </a:tr>
              <a:tr h="53358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Four-wheeler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Family should not own a motorized four-wheeler (Taxi, Tractors, Autos are exempted)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Transport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3286332980"/>
                  </a:ext>
                </a:extLst>
              </a:tr>
              <a:tr h="53358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Caste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As per the respective scheme guidelines 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Revenue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1446923762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Age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As per the respective scheme guidelines 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UIDAI (Aadhaar)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181539929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Gender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As per the respective scheme guidelines 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UIDAI (Aadhaar)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2700346965"/>
                  </a:ext>
                </a:extLst>
              </a:tr>
              <a:tr h="399048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Income Tax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No family member should be an Income Tax Payee Or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Annual Income less than Rs 5,00,000 for Dr. YSR Aarogyasri Card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RTGS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996795126"/>
                  </a:ext>
                </a:extLst>
              </a:tr>
              <a:tr h="77760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Government Employee / Government Pensioner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No family member should be a Government employee or Government Pensioner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In rural areas, Family having income up to Rs. 10,000/- per month i.e., Rs.1.20 lakh per year and in urban areas up to Rs. 12,000/- per month i.e., Rs.1.44 lakh per year from all sources of income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Georgia" panose="02040502050405020303" pitchFamily="18" charset="0"/>
                        </a:rPr>
                        <a:t>Finance</a:t>
                      </a:r>
                      <a:endParaRPr lang="en-US" sz="12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525135489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GSTN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As per the respective scheme guidelines 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Georgia" panose="02040502050405020303" pitchFamily="18" charset="0"/>
                        </a:rPr>
                        <a:t>Commercial Tax</a:t>
                      </a:r>
                      <a:endParaRPr lang="en-US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60204" marR="60204" marT="8362" marB="0" anchor="ctr"/>
                </a:tc>
                <a:extLst>
                  <a:ext uri="{0D108BD9-81ED-4DB2-BD59-A6C34878D82A}">
                    <a16:rowId xmlns:a16="http://schemas.microsoft.com/office/drawing/2014/main" val="322948575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2BBF017-2ACD-4EE8-AE2B-BA62848E1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1800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EDC30B0-7C84-43DE-AC9E-05199948F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56" y="6543831"/>
            <a:ext cx="54200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  <a:hlinkClick r:id="rId2"/>
              </a:rPr>
              <a:t>[</a:t>
            </a:r>
            <a:r>
              <a:rPr kumimoji="0" lang="en-US" altLang="en-US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  <a:hlinkClick r:id="rId2"/>
              </a:rPr>
              <a:t>1]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 These are indicative parameters, however, for scheme wise details of the eligibility parameters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9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8F5F-2674-44A0-99CF-2AC4B542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146050"/>
            <a:ext cx="7305675" cy="644525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List of Grievance Category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F2DCF-1CA4-4C66-A5A8-70F07BD4E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1" y="1266825"/>
            <a:ext cx="11391899" cy="4752976"/>
          </a:xfrm>
        </p:spPr>
        <p:txBody>
          <a:bodyPr>
            <a:normAutofit fontScale="25000" lnSpcReduction="20000"/>
          </a:bodyPr>
          <a:lstStyle/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6400" b="1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Department: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All grievances pertaining to a department specific service shall be taken for consideration under this category.  </a:t>
            </a:r>
          </a:p>
          <a:p>
            <a:pPr marL="1371600" lvl="1" indent="-914400" algn="jus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 sz="5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1. Land Records (Revenue)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2. Urban Property (MAUD)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3. Electricity Consumption (Energy)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4. Vehicle (Transport)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20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5. </a:t>
            </a: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Caste (Revenue)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6400" b="1" dirty="0">
                <a:solidFill>
                  <a:schemeClr val="tx1"/>
                </a:solidFill>
                <a:latin typeface="Georgia" panose="02040502050405020303" pitchFamily="18" charset="0"/>
                <a:cs typeface="Gautami" panose="020B0502040204020203" pitchFamily="34" charset="0"/>
              </a:rPr>
              <a:t>Aadhaar: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All grievances pertaining to Aadhaar based modification / update shall be taken for consideration under this category.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1. Age</a:t>
            </a:r>
            <a:endParaRPr lang="en-US" sz="52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5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2. Gender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600" dirty="0">
              <a:solidFill>
                <a:schemeClr val="tx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6400" b="1" dirty="0">
                <a:solidFill>
                  <a:schemeClr val="tx1"/>
                </a:solidFill>
                <a:latin typeface="Georgia" panose="02040502050405020303" pitchFamily="18" charset="0"/>
                <a:cs typeface="Gautami" panose="020B0502040204020203" pitchFamily="34" charset="0"/>
              </a:rPr>
              <a:t>Income: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All grievances pertaining to Income based modification / update shall be taken for consideration under this category.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4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1. Income Tax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4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2. Government Employee / Government Pensioner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4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3. GSTN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endParaRPr lang="en-US" sz="6400" b="1" dirty="0">
              <a:solidFill>
                <a:schemeClr val="tx1"/>
              </a:solidFill>
              <a:latin typeface="Georgia" panose="02040502050405020303" pitchFamily="18" charset="0"/>
              <a:cs typeface="Gautami" panose="020B0502040204020203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6400" b="1" dirty="0">
                <a:solidFill>
                  <a:schemeClr val="tx1"/>
                </a:solidFill>
                <a:latin typeface="Georgia" panose="02040502050405020303" pitchFamily="18" charset="0"/>
                <a:cs typeface="Gautami" panose="020B0502040204020203" pitchFamily="34" charset="0"/>
              </a:rPr>
              <a:t>Payment Failure: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All grievances pertaining to payment failure shall be taken for consideration under this category.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56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6400" b="1" dirty="0">
                <a:solidFill>
                  <a:schemeClr val="tx1"/>
                </a:solidFill>
                <a:latin typeface="Georgia" panose="02040502050405020303" pitchFamily="18" charset="0"/>
                <a:cs typeface="Gautami" panose="020B0502040204020203" pitchFamily="34" charset="0"/>
              </a:rPr>
              <a:t>Others: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56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Gautami" panose="020B0502040204020203" pitchFamily="34" charset="0"/>
              </a:rPr>
              <a:t>Any other grievances which may not be redressed in the above-mentioned category shall be taken for consideration under other grievance category.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 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6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0C0E822-038F-4C21-9C8B-AD966CF7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981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66C74C3-C676-43C8-9663-591B17E2A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74039"/>
              </p:ext>
            </p:extLst>
          </p:nvPr>
        </p:nvGraphicFramePr>
        <p:xfrm>
          <a:off x="1781175" y="0"/>
          <a:ext cx="9344025" cy="12519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680823" imgH="15265591" progId="Visio.Drawing.15">
                  <p:embed/>
                </p:oleObj>
              </mc:Choice>
              <mc:Fallback>
                <p:oleObj name="Visio" r:id="rId2" imgW="10680823" imgH="1526559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0"/>
                        <a:ext cx="9344025" cy="125194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E5BCFAB-9F94-4332-A777-068C6C894C6F}"/>
              </a:ext>
            </a:extLst>
          </p:cNvPr>
          <p:cNvSpPr txBox="1"/>
          <p:nvPr/>
        </p:nvSpPr>
        <p:spPr>
          <a:xfrm>
            <a:off x="221456" y="981075"/>
            <a:ext cx="287416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Workflow of Grievance Management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03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2BA30D9-F0A2-430A-BC16-0CED7DF4E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735C2A5-D925-4281-8E12-9034CD24D4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47516"/>
              </p:ext>
            </p:extLst>
          </p:nvPr>
        </p:nvGraphicFramePr>
        <p:xfrm>
          <a:off x="0" y="-6300884"/>
          <a:ext cx="10055866" cy="13473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680823" imgH="15265591" progId="Visio.Drawing.15">
                  <p:embed/>
                </p:oleObj>
              </mc:Choice>
              <mc:Fallback>
                <p:oleObj name="Visio" r:id="rId2" imgW="10680823" imgH="1526559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6300884"/>
                        <a:ext cx="10055866" cy="13473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7C762F-E74A-410A-B0EE-9245E306F2F5}"/>
              </a:ext>
            </a:extLst>
          </p:cNvPr>
          <p:cNvSpPr txBox="1"/>
          <p:nvPr/>
        </p:nvSpPr>
        <p:spPr>
          <a:xfrm>
            <a:off x="221456" y="981075"/>
            <a:ext cx="287416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Workflow of Grievance Management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72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B2FD8-C484-4FC0-9E46-678B0420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Work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066FE-B848-4112-BEA9-8BB23104A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738532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Income Tax/Government Employee 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DA&lt;Welfare Assistant &lt;VRO&lt;MRO&lt;RDO&lt;JC GSWS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GST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DA&lt;WEA&lt;MPDO&lt;JC(GSWS)&lt;DC Commercial Tax &lt; JC(GSWS</a:t>
            </a:r>
          </a:p>
        </p:txBody>
      </p:sp>
    </p:spTree>
    <p:extLst>
      <p:ext uri="{BB962C8B-B14F-4D97-AF65-F5344CB8AC3E}">
        <p14:creationId xmlns:p14="http://schemas.microsoft.com/office/powerpoint/2010/main" val="155124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D1EE-E9F6-4EE3-A191-3EBFAE1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88900"/>
            <a:ext cx="7734300" cy="1325563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  <a:latin typeface="Georgia" panose="02040502050405020303" pitchFamily="18" charset="0"/>
              </a:rPr>
              <a:t>Different Modules in the portal 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Graphical user interface, application, website&#10;&#10;Description automatically generated">
            <a:extLst>
              <a:ext uri="{FF2B5EF4-FFF2-40B4-BE49-F238E27FC236}">
                <a16:creationId xmlns:a16="http://schemas.microsoft.com/office/drawing/2014/main" id="{C2E8E210-D18D-4927-AE41-51FD42203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992" y="1734168"/>
            <a:ext cx="8128523" cy="31997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122ABA-75BD-4961-BD0B-1C60964B45C9}"/>
              </a:ext>
            </a:extLst>
          </p:cNvPr>
          <p:cNvSpPr txBox="1"/>
          <p:nvPr/>
        </p:nvSpPr>
        <p:spPr>
          <a:xfrm>
            <a:off x="126206" y="2133729"/>
            <a:ext cx="30075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spc="-6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Create a Grievance</a:t>
            </a:r>
          </a:p>
          <a:p>
            <a:endParaRPr lang="en-US" sz="2000" b="1" spc="-6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spc="-6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Create Grievance Service Request</a:t>
            </a:r>
          </a:p>
          <a:p>
            <a:endParaRPr lang="en-US" sz="2000" b="1" spc="-6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spc="-6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Search Grievance Status</a:t>
            </a:r>
          </a:p>
        </p:txBody>
      </p:sp>
    </p:spTree>
    <p:extLst>
      <p:ext uri="{BB962C8B-B14F-4D97-AF65-F5344CB8AC3E}">
        <p14:creationId xmlns:p14="http://schemas.microsoft.com/office/powerpoint/2010/main" val="367173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A635-E3E2-4E05-803C-251CB6D7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3657713"/>
          </a:xfrm>
        </p:spPr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Create Grievance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11AC981-38D5-4A33-BC87-3975397563F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63963" y="1871853"/>
            <a:ext cx="7567662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623169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105</TotalTime>
  <Words>558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Corbel</vt:lpstr>
      <vt:lpstr>Georgia</vt:lpstr>
      <vt:lpstr>Wingdings</vt:lpstr>
      <vt:lpstr>Wingdings 2</vt:lpstr>
      <vt:lpstr>Frame</vt:lpstr>
      <vt:lpstr>Microsoft Visio Drawing</vt:lpstr>
      <vt:lpstr>Navasakam Grievance Management System</vt:lpstr>
      <vt:lpstr>Navasakam Grievance Management   Contents</vt:lpstr>
      <vt:lpstr>Six Step Parameters</vt:lpstr>
      <vt:lpstr>List of Grievance Category</vt:lpstr>
      <vt:lpstr>PowerPoint Presentation</vt:lpstr>
      <vt:lpstr>PowerPoint Presentation</vt:lpstr>
      <vt:lpstr>Work flows</vt:lpstr>
      <vt:lpstr>Different Modules in the portal  </vt:lpstr>
      <vt:lpstr>Create Grievance</vt:lpstr>
      <vt:lpstr>Grievance Application </vt:lpstr>
      <vt:lpstr>Grievance Service Request Application</vt:lpstr>
      <vt:lpstr>Grievance Status  </vt:lpstr>
      <vt:lpstr>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 Evani (IN)</dc:creator>
  <cp:lastModifiedBy>Shreya Evani (IN)</cp:lastModifiedBy>
  <cp:revision>26</cp:revision>
  <dcterms:created xsi:type="dcterms:W3CDTF">2021-10-04T05:14:59Z</dcterms:created>
  <dcterms:modified xsi:type="dcterms:W3CDTF">2021-10-04T07:01:15Z</dcterms:modified>
</cp:coreProperties>
</file>